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412" r:id="rId2"/>
    <p:sldId id="293" r:id="rId3"/>
    <p:sldId id="406" r:id="rId4"/>
    <p:sldId id="285" r:id="rId5"/>
    <p:sldId id="286" r:id="rId6"/>
    <p:sldId id="405" r:id="rId7"/>
    <p:sldId id="413" r:id="rId8"/>
    <p:sldId id="401" r:id="rId9"/>
    <p:sldId id="411" r:id="rId10"/>
    <p:sldId id="414" r:id="rId11"/>
    <p:sldId id="415" r:id="rId12"/>
    <p:sldId id="416" r:id="rId13"/>
    <p:sldId id="41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9E52A-EA0D-40C3-836D-9102CB6CC5D9}" v="21" dt="2025-01-15T04:08:01.241"/>
    <p1510:client id="{87673F08-1B50-4AFA-8901-C918CDC11DA9}" v="2" dt="2025-01-15T06:58:34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eskmine laa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 varScale="1">
        <p:scale>
          <a:sx n="74" d="100"/>
          <a:sy n="74" d="100"/>
        </p:scale>
        <p:origin x="7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õnis Jairus" userId="e7784a13aa99f503" providerId="LiveId" clId="{87673F08-1B50-4AFA-8901-C918CDC11DA9}"/>
    <pc:docChg chg="modSld">
      <pc:chgData name="Tõnis Jairus" userId="e7784a13aa99f503" providerId="LiveId" clId="{87673F08-1B50-4AFA-8901-C918CDC11DA9}" dt="2025-01-15T06:58:40.732" v="6" actId="1076"/>
      <pc:docMkLst>
        <pc:docMk/>
      </pc:docMkLst>
      <pc:sldChg chg="addSp delSp modSp mod">
        <pc:chgData name="Tõnis Jairus" userId="e7784a13aa99f503" providerId="LiveId" clId="{87673F08-1B50-4AFA-8901-C918CDC11DA9}" dt="2025-01-15T06:58:40.732" v="6" actId="1076"/>
        <pc:sldMkLst>
          <pc:docMk/>
          <pc:sldMk cId="0" sldId="412"/>
        </pc:sldMkLst>
        <pc:picChg chg="del">
          <ac:chgData name="Tõnis Jairus" userId="e7784a13aa99f503" providerId="LiveId" clId="{87673F08-1B50-4AFA-8901-C918CDC11DA9}" dt="2025-01-15T06:58:34.387" v="5" actId="478"/>
          <ac:picMkLst>
            <pc:docMk/>
            <pc:sldMk cId="0" sldId="412"/>
            <ac:picMk id="4" creationId="{75E9C32C-6DAD-075A-C0C6-B99F21A5C507}"/>
          </ac:picMkLst>
        </pc:picChg>
        <pc:picChg chg="add mod">
          <ac:chgData name="Tõnis Jairus" userId="e7784a13aa99f503" providerId="LiveId" clId="{87673F08-1B50-4AFA-8901-C918CDC11DA9}" dt="2025-01-15T06:58:40.732" v="6" actId="1076"/>
          <ac:picMkLst>
            <pc:docMk/>
            <pc:sldMk cId="0" sldId="412"/>
            <ac:picMk id="5" creationId="{FC417263-97C8-A787-694B-E593DF9FFF5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8092738407699"/>
          <c:y val="5.0925925925925923E-2"/>
          <c:w val="0.70008573928258966"/>
          <c:h val="0.796535433070866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Koostis!$O$46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Koostis!$W$46:$AA$46</c:f>
                <c:numCache>
                  <c:formatCode>General</c:formatCode>
                  <c:ptCount val="5"/>
                  <c:pt idx="0">
                    <c:v>2.9624842819884609</c:v>
                  </c:pt>
                  <c:pt idx="1">
                    <c:v>1.9500967028035352</c:v>
                  </c:pt>
                  <c:pt idx="2">
                    <c:v>0.7016781674734649</c:v>
                  </c:pt>
                  <c:pt idx="3">
                    <c:v>0.45417304451915608</c:v>
                  </c:pt>
                  <c:pt idx="4">
                    <c:v>2.7365744411283632</c:v>
                  </c:pt>
                </c:numCache>
              </c:numRef>
            </c:plus>
            <c:minus>
              <c:numRef>
                <c:f>Koostis!$W$46:$AA$46</c:f>
                <c:numCache>
                  <c:formatCode>General</c:formatCode>
                  <c:ptCount val="5"/>
                  <c:pt idx="0">
                    <c:v>2.9624842819884609</c:v>
                  </c:pt>
                  <c:pt idx="1">
                    <c:v>1.9500967028035352</c:v>
                  </c:pt>
                  <c:pt idx="2">
                    <c:v>0.7016781674734649</c:v>
                  </c:pt>
                  <c:pt idx="3">
                    <c:v>0.45417304451915608</c:v>
                  </c:pt>
                  <c:pt idx="4">
                    <c:v>2.7365744411283632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Koostis!$P$46:$T$46</c:f>
              <c:numCache>
                <c:formatCode>0.00</c:formatCode>
                <c:ptCount val="5"/>
                <c:pt idx="1">
                  <c:v>9.6720136056343708</c:v>
                </c:pt>
                <c:pt idx="2">
                  <c:v>6.1586209734280901</c:v>
                </c:pt>
                <c:pt idx="3">
                  <c:v>4.8685801724592848</c:v>
                </c:pt>
                <c:pt idx="4">
                  <c:v>4.4020098398129139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1-44A3-9A54-B912C114A762}"/>
            </c:ext>
          </c:extLst>
        </c:ser>
        <c:ser>
          <c:idx val="2"/>
          <c:order val="1"/>
          <c:tx>
            <c:strRef>
              <c:f>Koostis!$O$47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Koostis!$W$47:$AA$47</c:f>
                <c:numCache>
                  <c:formatCode>General</c:formatCode>
                  <c:ptCount val="5"/>
                  <c:pt idx="0">
                    <c:v>2.0970869048183234</c:v>
                  </c:pt>
                  <c:pt idx="1">
                    <c:v>1.5368071698325749</c:v>
                  </c:pt>
                  <c:pt idx="2">
                    <c:v>0.73754058064095784</c:v>
                  </c:pt>
                  <c:pt idx="3">
                    <c:v>0.83282128681949941</c:v>
                  </c:pt>
                  <c:pt idx="4">
                    <c:v>2.7673218747633479</c:v>
                  </c:pt>
                </c:numCache>
              </c:numRef>
            </c:plus>
            <c:minus>
              <c:numRef>
                <c:f>Koostis!$W$47:$AA$47</c:f>
                <c:numCache>
                  <c:formatCode>General</c:formatCode>
                  <c:ptCount val="5"/>
                  <c:pt idx="0">
                    <c:v>2.0970869048183234</c:v>
                  </c:pt>
                  <c:pt idx="1">
                    <c:v>1.5368071698325749</c:v>
                  </c:pt>
                  <c:pt idx="2">
                    <c:v>0.73754058064095784</c:v>
                  </c:pt>
                  <c:pt idx="3">
                    <c:v>0.83282128681949941</c:v>
                  </c:pt>
                  <c:pt idx="4">
                    <c:v>2.7673218747633479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Koostis!$P$47:$T$47</c:f>
              <c:numCache>
                <c:formatCode>0.00</c:formatCode>
                <c:ptCount val="5"/>
                <c:pt idx="1">
                  <c:v>10.602811998791164</c:v>
                </c:pt>
                <c:pt idx="2">
                  <c:v>6.5347736146714945</c:v>
                </c:pt>
                <c:pt idx="3">
                  <c:v>5.0195384687847557</c:v>
                </c:pt>
                <c:pt idx="4">
                  <c:v>4.5594450963868027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1-44A3-9A54-B912C114A762}"/>
            </c:ext>
          </c:extLst>
        </c:ser>
        <c:ser>
          <c:idx val="3"/>
          <c:order val="2"/>
          <c:tx>
            <c:strRef>
              <c:f>Koostis!$O$48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Koostis!$V$48:$AA$48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3.2654177075817192</c:v>
                  </c:pt>
                  <c:pt idx="2">
                    <c:v>1.7249684616703886</c:v>
                  </c:pt>
                  <c:pt idx="3">
                    <c:v>0.9982262923595111</c:v>
                  </c:pt>
                  <c:pt idx="4">
                    <c:v>0.49857661643943663</c:v>
                  </c:pt>
                  <c:pt idx="5">
                    <c:v>3.0654031207781949</c:v>
                  </c:pt>
                </c:numCache>
              </c:numRef>
            </c:plus>
            <c:minus>
              <c:numRef>
                <c:f>Koostis!$V$48:$AA$48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3.2654177075817192</c:v>
                  </c:pt>
                  <c:pt idx="2">
                    <c:v>1.7249684616703886</c:v>
                  </c:pt>
                  <c:pt idx="3">
                    <c:v>0.9982262923595111</c:v>
                  </c:pt>
                  <c:pt idx="4">
                    <c:v>0.49857661643943663</c:v>
                  </c:pt>
                  <c:pt idx="5">
                    <c:v>3.0654031207781949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Koostis!$P$48:$T$48</c:f>
              <c:numCache>
                <c:formatCode>0.00</c:formatCode>
                <c:ptCount val="5"/>
                <c:pt idx="0">
                  <c:v>16.095399379730225</c:v>
                </c:pt>
                <c:pt idx="1">
                  <c:v>8.7173793643128619</c:v>
                </c:pt>
                <c:pt idx="2">
                  <c:v>5.8796242592381489</c:v>
                </c:pt>
                <c:pt idx="3">
                  <c:v>4.8934594094753265</c:v>
                </c:pt>
                <c:pt idx="4">
                  <c:v>4.442152650583358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1-44A3-9A54-B912C114A762}"/>
            </c:ext>
          </c:extLst>
        </c:ser>
        <c:ser>
          <c:idx val="0"/>
          <c:order val="3"/>
          <c:tx>
            <c:strRef>
              <c:f>Koostis!$O$49</c:f>
              <c:strCache>
                <c:ptCount val="1"/>
                <c:pt idx="0">
                  <c:v>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Koostis!$V$49:$AA$49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2.9230581729052378</c:v>
                  </c:pt>
                  <c:pt idx="2">
                    <c:v>1.7428486637543017</c:v>
                  </c:pt>
                  <c:pt idx="3">
                    <c:v>0.81395035283119399</c:v>
                  </c:pt>
                  <c:pt idx="4">
                    <c:v>0.5870981792614447</c:v>
                  </c:pt>
                  <c:pt idx="5">
                    <c:v>2.8594192828298715</c:v>
                  </c:pt>
                </c:numCache>
              </c:numRef>
            </c:plus>
            <c:minus>
              <c:numRef>
                <c:f>Koostis!$V$49:$AA$49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2.9230581729052378</c:v>
                  </c:pt>
                  <c:pt idx="2">
                    <c:v>1.7428486637543017</c:v>
                  </c:pt>
                  <c:pt idx="3">
                    <c:v>0.81395035283119399</c:v>
                  </c:pt>
                  <c:pt idx="4">
                    <c:v>0.5870981792614447</c:v>
                  </c:pt>
                  <c:pt idx="5">
                    <c:v>2.8594192828298715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Koostis!$P$49:$T$49</c:f>
              <c:numCache>
                <c:formatCode>0.00</c:formatCode>
                <c:ptCount val="5"/>
                <c:pt idx="0">
                  <c:v>16.095399379730225</c:v>
                </c:pt>
                <c:pt idx="1">
                  <c:v>9.5595869081991705</c:v>
                </c:pt>
                <c:pt idx="2">
                  <c:v>6.153529585732354</c:v>
                </c:pt>
                <c:pt idx="3">
                  <c:v>4.9187976121902475</c:v>
                </c:pt>
                <c:pt idx="4">
                  <c:v>4.46037227861465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1-44A3-9A54-B912C114A76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943544"/>
        <c:axId val="644947152"/>
      </c:barChart>
      <c:catAx>
        <c:axId val="64494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Lüps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7152"/>
        <c:crosses val="autoZero"/>
        <c:auto val="1"/>
        <c:lblAlgn val="ctr"/>
        <c:lblOffset val="100"/>
        <c:noMultiLvlLbl val="0"/>
      </c:catAx>
      <c:valAx>
        <c:axId val="64494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Valk, %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5896762904648"/>
          <c:y val="0.34374890638670164"/>
          <c:w val="0.15231036745406823"/>
          <c:h val="0.35156496062992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36482939632549E-2"/>
          <c:y val="5.0925925925925923E-2"/>
          <c:w val="0.73897462817147863"/>
          <c:h val="0.775702099737532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Koostis!$O$54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Koostis!$V$54:$AA$54</c:f>
                <c:numCache>
                  <c:formatCode>General</c:formatCode>
                  <c:ptCount val="6"/>
                  <c:pt idx="1">
                    <c:v>0.67739671710883242</c:v>
                  </c:pt>
                  <c:pt idx="2">
                    <c:v>0.21394062540004927</c:v>
                  </c:pt>
                  <c:pt idx="3">
                    <c:v>0.2265006430101256</c:v>
                  </c:pt>
                  <c:pt idx="4">
                    <c:v>0.31748778767965269</c:v>
                  </c:pt>
                  <c:pt idx="5">
                    <c:v>0.4234532061510341</c:v>
                  </c:pt>
                </c:numCache>
              </c:numRef>
            </c:plus>
            <c:minus>
              <c:numRef>
                <c:f>Koostis!$V$54:$AA$54</c:f>
                <c:numCache>
                  <c:formatCode>General</c:formatCode>
                  <c:ptCount val="6"/>
                  <c:pt idx="1">
                    <c:v>0.67739671710883242</c:v>
                  </c:pt>
                  <c:pt idx="2">
                    <c:v>0.21394062540004927</c:v>
                  </c:pt>
                  <c:pt idx="3">
                    <c:v>0.2265006430101256</c:v>
                  </c:pt>
                  <c:pt idx="4">
                    <c:v>0.31748778767965269</c:v>
                  </c:pt>
                  <c:pt idx="5">
                    <c:v>0.4234532061510341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Koostis!$P$54:$T$54</c:f>
              <c:numCache>
                <c:formatCode>0.00</c:formatCode>
                <c:ptCount val="5"/>
                <c:pt idx="1">
                  <c:v>4.0641395648320513</c:v>
                </c:pt>
                <c:pt idx="2">
                  <c:v>4.4443205197652178</c:v>
                </c:pt>
                <c:pt idx="3">
                  <c:v>4.3960849940776825</c:v>
                </c:pt>
                <c:pt idx="4">
                  <c:v>4.3804041147232056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6-4F2C-A886-DB6C0BB4CB74}"/>
            </c:ext>
          </c:extLst>
        </c:ser>
        <c:ser>
          <c:idx val="2"/>
          <c:order val="1"/>
          <c:tx>
            <c:strRef>
              <c:f>Koostis!$O$55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Koostis!$V$55:$AA$55</c:f>
                <c:numCache>
                  <c:formatCode>General</c:formatCode>
                  <c:ptCount val="6"/>
                  <c:pt idx="1">
                    <c:v>0.18657129388139659</c:v>
                  </c:pt>
                  <c:pt idx="2">
                    <c:v>0.22531429966788213</c:v>
                  </c:pt>
                  <c:pt idx="3">
                    <c:v>0.22001340920021553</c:v>
                  </c:pt>
                  <c:pt idx="4">
                    <c:v>0.37248964822659059</c:v>
                  </c:pt>
                  <c:pt idx="5">
                    <c:v>0.25445624166598585</c:v>
                  </c:pt>
                </c:numCache>
              </c:numRef>
            </c:plus>
            <c:minus>
              <c:numRef>
                <c:f>Koostis!$V$55:$AA$55</c:f>
                <c:numCache>
                  <c:formatCode>General</c:formatCode>
                  <c:ptCount val="6"/>
                  <c:pt idx="1">
                    <c:v>0.18657129388139659</c:v>
                  </c:pt>
                  <c:pt idx="2">
                    <c:v>0.22531429966788213</c:v>
                  </c:pt>
                  <c:pt idx="3">
                    <c:v>0.22001340920021553</c:v>
                  </c:pt>
                  <c:pt idx="4">
                    <c:v>0.37248964822659059</c:v>
                  </c:pt>
                  <c:pt idx="5">
                    <c:v>0.25445624166598585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Koostis!$P$55:$T$55</c:f>
              <c:numCache>
                <c:formatCode>0.00</c:formatCode>
                <c:ptCount val="5"/>
                <c:pt idx="1">
                  <c:v>4.4578841394848299</c:v>
                </c:pt>
                <c:pt idx="2">
                  <c:v>4.3880602518717451</c:v>
                </c:pt>
                <c:pt idx="3">
                  <c:v>4.452561563915677</c:v>
                </c:pt>
                <c:pt idx="4">
                  <c:v>4.405205832587348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6-4F2C-A886-DB6C0BB4CB74}"/>
            </c:ext>
          </c:extLst>
        </c:ser>
        <c:ser>
          <c:idx val="3"/>
          <c:order val="2"/>
          <c:tx>
            <c:strRef>
              <c:f>Koostis!$O$56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Koostis!$V$56:$AA$56</c:f>
                <c:numCache>
                  <c:formatCode>General</c:formatCode>
                  <c:ptCount val="6"/>
                  <c:pt idx="0">
                    <c:v>0.21682120280800221</c:v>
                  </c:pt>
                  <c:pt idx="1">
                    <c:v>0.24050418641340643</c:v>
                  </c:pt>
                  <c:pt idx="2">
                    <c:v>0.19109333968726172</c:v>
                  </c:pt>
                  <c:pt idx="3">
                    <c:v>0.18342490511738893</c:v>
                  </c:pt>
                  <c:pt idx="4">
                    <c:v>0.21307270517907248</c:v>
                  </c:pt>
                  <c:pt idx="5">
                    <c:v>0.20840403835723517</c:v>
                  </c:pt>
                </c:numCache>
              </c:numRef>
            </c:plus>
            <c:minus>
              <c:numRef>
                <c:f>Koostis!$V$56:$AA$56</c:f>
                <c:numCache>
                  <c:formatCode>General</c:formatCode>
                  <c:ptCount val="6"/>
                  <c:pt idx="0">
                    <c:v>0.21682120280800221</c:v>
                  </c:pt>
                  <c:pt idx="1">
                    <c:v>0.24050418641340643</c:v>
                  </c:pt>
                  <c:pt idx="2">
                    <c:v>0.19109333968726172</c:v>
                  </c:pt>
                  <c:pt idx="3">
                    <c:v>0.18342490511738893</c:v>
                  </c:pt>
                  <c:pt idx="4">
                    <c:v>0.21307270517907248</c:v>
                  </c:pt>
                  <c:pt idx="5">
                    <c:v>0.20840403835723517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Koostis!$P$56:$T$56</c:f>
              <c:numCache>
                <c:formatCode>0.00</c:formatCode>
                <c:ptCount val="5"/>
                <c:pt idx="0">
                  <c:v>4.1418636242548628</c:v>
                </c:pt>
                <c:pt idx="1">
                  <c:v>4.3131335903616517</c:v>
                </c:pt>
                <c:pt idx="2">
                  <c:v>4.3399948419309125</c:v>
                </c:pt>
                <c:pt idx="3">
                  <c:v>4.3537483016649876</c:v>
                </c:pt>
                <c:pt idx="4">
                  <c:v>4.415798993337722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76-4F2C-A886-DB6C0BB4CB74}"/>
            </c:ext>
          </c:extLst>
        </c:ser>
        <c:ser>
          <c:idx val="0"/>
          <c:order val="3"/>
          <c:tx>
            <c:strRef>
              <c:f>Koostis!$O$57</c:f>
              <c:strCache>
                <c:ptCount val="1"/>
                <c:pt idx="0">
                  <c:v>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Koostis!$V$57:$AA$57</c:f>
                <c:numCache>
                  <c:formatCode>General</c:formatCode>
                  <c:ptCount val="6"/>
                  <c:pt idx="0">
                    <c:v>0.21682120280800221</c:v>
                  </c:pt>
                  <c:pt idx="1">
                    <c:v>0.46030077337748976</c:v>
                  </c:pt>
                  <c:pt idx="2">
                    <c:v>0.20883999928213393</c:v>
                  </c:pt>
                  <c:pt idx="3">
                    <c:v>0.20874079955797861</c:v>
                  </c:pt>
                  <c:pt idx="4">
                    <c:v>0.29789315099345515</c:v>
                  </c:pt>
                  <c:pt idx="5">
                    <c:v>0.31425232388669105</c:v>
                  </c:pt>
                </c:numCache>
              </c:numRef>
            </c:plus>
            <c:minus>
              <c:numRef>
                <c:f>Koostis!$V$57:$AA$57</c:f>
                <c:numCache>
                  <c:formatCode>General</c:formatCode>
                  <c:ptCount val="6"/>
                  <c:pt idx="0">
                    <c:v>0.21682120280800221</c:v>
                  </c:pt>
                  <c:pt idx="1">
                    <c:v>0.46030077337748976</c:v>
                  </c:pt>
                  <c:pt idx="2">
                    <c:v>0.20883999928213393</c:v>
                  </c:pt>
                  <c:pt idx="3">
                    <c:v>0.20874079955797861</c:v>
                  </c:pt>
                  <c:pt idx="4">
                    <c:v>0.29789315099345515</c:v>
                  </c:pt>
                  <c:pt idx="5">
                    <c:v>0.31425232388669105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Koostis!$P$57:$T$57</c:f>
              <c:numCache>
                <c:formatCode>0.00</c:formatCode>
                <c:ptCount val="5"/>
                <c:pt idx="0">
                  <c:v>4.1418636242548628</c:v>
                </c:pt>
                <c:pt idx="1">
                  <c:v>4.2632025277173087</c:v>
                </c:pt>
                <c:pt idx="2">
                  <c:v>4.3899058589228872</c:v>
                </c:pt>
                <c:pt idx="3">
                  <c:v>4.3960925340652466</c:v>
                </c:pt>
                <c:pt idx="4">
                  <c:v>4.3992886126987507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76-4F2C-A886-DB6C0BB4CB7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943544"/>
        <c:axId val="644947152"/>
      </c:barChart>
      <c:catAx>
        <c:axId val="64494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Lüps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7152"/>
        <c:crosses val="autoZero"/>
        <c:auto val="1"/>
        <c:lblAlgn val="ctr"/>
        <c:lblOffset val="100"/>
        <c:noMultiLvlLbl val="0"/>
      </c:catAx>
      <c:valAx>
        <c:axId val="64494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Laktoos, %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5896762904648"/>
          <c:y val="0.34374890638670164"/>
          <c:w val="0.18474103237095366"/>
          <c:h val="0.35156496062992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4759405074368"/>
          <c:y val="6.4814814814814811E-2"/>
          <c:w val="0.73619685039370086"/>
          <c:h val="0.777438028579760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Koostis!$O$38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Koostis!$W$38:$AA$38</c:f>
                <c:numCache>
                  <c:formatCode>General</c:formatCode>
                  <c:ptCount val="5"/>
                  <c:pt idx="0">
                    <c:v>3.4099381978340131</c:v>
                  </c:pt>
                  <c:pt idx="1">
                    <c:v>1.9254751443281246</c:v>
                  </c:pt>
                  <c:pt idx="2">
                    <c:v>1.535386028478668</c:v>
                  </c:pt>
                  <c:pt idx="3">
                    <c:v>1.2564361533175188</c:v>
                  </c:pt>
                  <c:pt idx="4">
                    <c:v>2.2058656036554849</c:v>
                  </c:pt>
                </c:numCache>
              </c:numRef>
            </c:plus>
            <c:minus>
              <c:numRef>
                <c:f>Koostis!$W$38:$AA$38</c:f>
                <c:numCache>
                  <c:formatCode>General</c:formatCode>
                  <c:ptCount val="5"/>
                  <c:pt idx="0">
                    <c:v>3.4099381978340131</c:v>
                  </c:pt>
                  <c:pt idx="1">
                    <c:v>1.9254751443281246</c:v>
                  </c:pt>
                  <c:pt idx="2">
                    <c:v>1.535386028478668</c:v>
                  </c:pt>
                  <c:pt idx="3">
                    <c:v>1.2564361533175188</c:v>
                  </c:pt>
                  <c:pt idx="4">
                    <c:v>2.2058656036554849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Koostis!$P$38:$T$38</c:f>
              <c:numCache>
                <c:formatCode>0.00</c:formatCode>
                <c:ptCount val="5"/>
                <c:pt idx="1">
                  <c:v>6.9966855198144904</c:v>
                </c:pt>
                <c:pt idx="2">
                  <c:v>5.5585663368304568</c:v>
                </c:pt>
                <c:pt idx="3">
                  <c:v>6.3742615481217699</c:v>
                </c:pt>
                <c:pt idx="4">
                  <c:v>6.0459909538427992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F-4164-8200-906A1F105290}"/>
            </c:ext>
          </c:extLst>
        </c:ser>
        <c:ser>
          <c:idx val="2"/>
          <c:order val="1"/>
          <c:tx>
            <c:strRef>
              <c:f>Koostis!$O$39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Koostis!$W$39:$AA$39</c:f>
                <c:numCache>
                  <c:formatCode>General</c:formatCode>
                  <c:ptCount val="5"/>
                  <c:pt idx="0">
                    <c:v>2.6190196114727482</c:v>
                  </c:pt>
                  <c:pt idx="1">
                    <c:v>2.5169605205076957</c:v>
                  </c:pt>
                  <c:pt idx="2">
                    <c:v>1.8827123767937342</c:v>
                  </c:pt>
                  <c:pt idx="3">
                    <c:v>1.8961324789174536</c:v>
                  </c:pt>
                  <c:pt idx="4">
                    <c:v>2.2294999145956829</c:v>
                  </c:pt>
                </c:numCache>
              </c:numRef>
            </c:plus>
            <c:minus>
              <c:numRef>
                <c:f>Koostis!$W$39:$AA$39</c:f>
                <c:numCache>
                  <c:formatCode>General</c:formatCode>
                  <c:ptCount val="5"/>
                  <c:pt idx="0">
                    <c:v>2.6190196114727482</c:v>
                  </c:pt>
                  <c:pt idx="1">
                    <c:v>2.5169605205076957</c:v>
                  </c:pt>
                  <c:pt idx="2">
                    <c:v>1.8827123767937342</c:v>
                  </c:pt>
                  <c:pt idx="3">
                    <c:v>1.8961324789174536</c:v>
                  </c:pt>
                  <c:pt idx="4">
                    <c:v>2.2294999145956829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Koostis!$P$39:$T$39</c:f>
              <c:numCache>
                <c:formatCode>0.00</c:formatCode>
                <c:ptCount val="5"/>
                <c:pt idx="1">
                  <c:v>4.9488076186842385</c:v>
                </c:pt>
                <c:pt idx="2">
                  <c:v>4.9667538570033187</c:v>
                </c:pt>
                <c:pt idx="3">
                  <c:v>5.110025480389595</c:v>
                </c:pt>
                <c:pt idx="4">
                  <c:v>6.0497389071517524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F-4164-8200-906A1F105290}"/>
            </c:ext>
          </c:extLst>
        </c:ser>
        <c:ser>
          <c:idx val="3"/>
          <c:order val="2"/>
          <c:tx>
            <c:strRef>
              <c:f>Koostis!$O$40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Koostis!$V$40:$AA$40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1.7433379925482555</c:v>
                  </c:pt>
                  <c:pt idx="2">
                    <c:v>1.3932533604001465</c:v>
                  </c:pt>
                  <c:pt idx="3">
                    <c:v>1.0657350952012123</c:v>
                  </c:pt>
                  <c:pt idx="4">
                    <c:v>1.1360646489645279</c:v>
                  </c:pt>
                  <c:pt idx="5">
                    <c:v>1.3981269116379325</c:v>
                  </c:pt>
                </c:numCache>
              </c:numRef>
            </c:plus>
            <c:minus>
              <c:numRef>
                <c:f>Koostis!$V$40:$AA$40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1.7433379925482555</c:v>
                  </c:pt>
                  <c:pt idx="2">
                    <c:v>1.3932533604001465</c:v>
                  </c:pt>
                  <c:pt idx="3">
                    <c:v>1.0657350952012123</c:v>
                  </c:pt>
                  <c:pt idx="4">
                    <c:v>1.1360646489645279</c:v>
                  </c:pt>
                  <c:pt idx="5">
                    <c:v>1.3981269116379325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Koostis!$P$40:$T$40</c:f>
              <c:numCache>
                <c:formatCode>0.00</c:formatCode>
                <c:ptCount val="5"/>
                <c:pt idx="0">
                  <c:v>6.12563157081604</c:v>
                </c:pt>
                <c:pt idx="1">
                  <c:v>6.4902836949217555</c:v>
                </c:pt>
                <c:pt idx="2">
                  <c:v>5.5212754548764691</c:v>
                </c:pt>
                <c:pt idx="3">
                  <c:v>5.7073677033185968</c:v>
                </c:pt>
                <c:pt idx="4">
                  <c:v>5.493624743961151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F-4164-8200-906A1F105290}"/>
            </c:ext>
          </c:extLst>
        </c:ser>
        <c:ser>
          <c:idx val="0"/>
          <c:order val="3"/>
          <c:tx>
            <c:strRef>
              <c:f>Koostis!$O$41</c:f>
              <c:strCache>
                <c:ptCount val="1"/>
                <c:pt idx="0">
                  <c:v>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Koostis!$V$41:$AA$41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2.7332556642489707</c:v>
                  </c:pt>
                  <c:pt idx="2">
                    <c:v>1.9024686998282412</c:v>
                  </c:pt>
                  <c:pt idx="3">
                    <c:v>1.5439883485106254</c:v>
                  </c:pt>
                  <c:pt idx="4">
                    <c:v>1.4217019842673764</c:v>
                  </c:pt>
                  <c:pt idx="5">
                    <c:v>1.979136718306425</c:v>
                  </c:pt>
                </c:numCache>
              </c:numRef>
            </c:plus>
            <c:minus>
              <c:numRef>
                <c:f>Koostis!$V$41:$AA$41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2.7332556642489707</c:v>
                  </c:pt>
                  <c:pt idx="2">
                    <c:v>1.9024686998282412</c:v>
                  </c:pt>
                  <c:pt idx="3">
                    <c:v>1.5439883485106254</c:v>
                  </c:pt>
                  <c:pt idx="4">
                    <c:v>1.4217019842673764</c:v>
                  </c:pt>
                  <c:pt idx="5">
                    <c:v>1.979136718306425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Koostis!$P$41:$T$41</c:f>
              <c:numCache>
                <c:formatCode>0.00</c:formatCode>
                <c:ptCount val="5"/>
                <c:pt idx="0">
                  <c:v>6.12563157081604</c:v>
                </c:pt>
                <c:pt idx="1">
                  <c:v>6.2592773901091654</c:v>
                </c:pt>
                <c:pt idx="2">
                  <c:v>5.386662009027269</c:v>
                </c:pt>
                <c:pt idx="3">
                  <c:v>5.7869630406300221</c:v>
                </c:pt>
                <c:pt idx="4">
                  <c:v>5.8629397276848083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F-4164-8200-906A1F10529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943544"/>
        <c:axId val="644947152"/>
      </c:barChart>
      <c:catAx>
        <c:axId val="64494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Lüps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7152"/>
        <c:crosses val="autoZero"/>
        <c:auto val="1"/>
        <c:lblAlgn val="ctr"/>
        <c:lblOffset val="100"/>
        <c:noMultiLvlLbl val="0"/>
      </c:catAx>
      <c:valAx>
        <c:axId val="64494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Rasv, %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8558617672791"/>
          <c:y val="0.29687445319335076"/>
          <c:w val="0.16128805774278215"/>
          <c:h val="0.304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2825896762905"/>
          <c:y val="5.0925925925925923E-2"/>
          <c:w val="0.85351618547681551"/>
          <c:h val="0.780073638141406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'IgG arvutused'!$U$30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41855132691746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30-4A65-A6CE-107DDE98556C}"/>
                </c:ext>
              </c:extLst>
            </c:dLbl>
            <c:dLbl>
              <c:idx val="4"/>
              <c:layout>
                <c:manualLayout>
                  <c:x val="-2.7777777777777779E-3"/>
                  <c:y val="-4.3654126567512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arvutused'!$AA$30:$AE$30</c:f>
                <c:numCache>
                  <c:formatCode>General</c:formatCode>
                  <c:ptCount val="5"/>
                  <c:pt idx="1">
                    <c:v>15.73221661463122</c:v>
                  </c:pt>
                  <c:pt idx="2">
                    <c:v>8.4729624398440535</c:v>
                  </c:pt>
                  <c:pt idx="3">
                    <c:v>6.8263806902115753</c:v>
                  </c:pt>
                  <c:pt idx="4">
                    <c:v>3.6166079735716998</c:v>
                  </c:pt>
                </c:numCache>
              </c:numRef>
            </c:plus>
            <c:minus>
              <c:numRef>
                <c:f>'IgG arvutused'!$AA$30:$AE$30</c:f>
                <c:numCache>
                  <c:formatCode>General</c:formatCode>
                  <c:ptCount val="5"/>
                  <c:pt idx="1">
                    <c:v>15.73221661463122</c:v>
                  </c:pt>
                  <c:pt idx="2">
                    <c:v>8.4729624398440535</c:v>
                  </c:pt>
                  <c:pt idx="3">
                    <c:v>6.8263806902115753</c:v>
                  </c:pt>
                  <c:pt idx="4">
                    <c:v>3.6166079735716998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arvutused'!$V$30:$Z$30</c:f>
              <c:numCache>
                <c:formatCode>0.00</c:formatCode>
                <c:ptCount val="5"/>
                <c:pt idx="1">
                  <c:v>50.598132365351702</c:v>
                </c:pt>
                <c:pt idx="2">
                  <c:v>31.310783154155736</c:v>
                </c:pt>
                <c:pt idx="3">
                  <c:v>18.021339926765215</c:v>
                </c:pt>
                <c:pt idx="4">
                  <c:v>10.426649186930744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0-4A65-A6CE-107DDE98556C}"/>
            </c:ext>
          </c:extLst>
        </c:ser>
        <c:ser>
          <c:idx val="2"/>
          <c:order val="1"/>
          <c:tx>
            <c:strRef>
              <c:f>'IgG arvutused'!$U$31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2953594342373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30-4A65-A6CE-107DDE98556C}"/>
                </c:ext>
              </c:extLst>
            </c:dLbl>
            <c:dLbl>
              <c:idx val="4"/>
              <c:layout>
                <c:manualLayout>
                  <c:x val="0"/>
                  <c:y val="-4.3893992417614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arvutused'!$AA$31:$AE$31</c:f>
                <c:numCache>
                  <c:formatCode>General</c:formatCode>
                  <c:ptCount val="5"/>
                  <c:pt idx="1">
                    <c:v>14.840400710183291</c:v>
                  </c:pt>
                  <c:pt idx="2">
                    <c:v>11.401931929292434</c:v>
                  </c:pt>
                  <c:pt idx="3">
                    <c:v>5.455884070527075</c:v>
                  </c:pt>
                  <c:pt idx="4">
                    <c:v>4.0145886467310428</c:v>
                  </c:pt>
                </c:numCache>
              </c:numRef>
            </c:plus>
            <c:minus>
              <c:numRef>
                <c:f>'IgG arvutused'!$AA$31:$AE$31</c:f>
                <c:numCache>
                  <c:formatCode>General</c:formatCode>
                  <c:ptCount val="5"/>
                  <c:pt idx="1">
                    <c:v>14.840400710183291</c:v>
                  </c:pt>
                  <c:pt idx="2">
                    <c:v>11.401931929292434</c:v>
                  </c:pt>
                  <c:pt idx="3">
                    <c:v>5.455884070527075</c:v>
                  </c:pt>
                  <c:pt idx="4">
                    <c:v>4.0145886467310428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arvutused'!$V$31:$Z$31</c:f>
              <c:numCache>
                <c:formatCode>0.00</c:formatCode>
                <c:ptCount val="5"/>
                <c:pt idx="1">
                  <c:v>52.959904147055632</c:v>
                </c:pt>
                <c:pt idx="2">
                  <c:v>34.631387324333723</c:v>
                </c:pt>
                <c:pt idx="3">
                  <c:v>15.717807160628887</c:v>
                </c:pt>
                <c:pt idx="4">
                  <c:v>11.023257699522182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0-4A65-A6CE-107DDE98556C}"/>
            </c:ext>
          </c:extLst>
        </c:ser>
        <c:ser>
          <c:idx val="3"/>
          <c:order val="2"/>
          <c:tx>
            <c:strRef>
              <c:f>'IgG arvutused'!$U$32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15457494896471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30-4A65-A6CE-107DDE98556C}"/>
                </c:ext>
              </c:extLst>
            </c:dLbl>
            <c:dLbl>
              <c:idx val="4"/>
              <c:layout>
                <c:manualLayout>
                  <c:x val="0"/>
                  <c:y val="-6.4004082822980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arvutused'!$AA$32:$AE$32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12.586718111733628</c:v>
                  </c:pt>
                  <c:pt idx="2">
                    <c:v>11.90904235040149</c:v>
                  </c:pt>
                  <c:pt idx="3">
                    <c:v>4.6940346720871995</c:v>
                  </c:pt>
                  <c:pt idx="4">
                    <c:v>2.8897912466712068</c:v>
                  </c:pt>
                </c:numCache>
              </c:numRef>
            </c:plus>
            <c:minus>
              <c:numRef>
                <c:f>'IgG arvutused'!$AA$32:$AE$32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12.586718111733628</c:v>
                  </c:pt>
                  <c:pt idx="2">
                    <c:v>11.90904235040149</c:v>
                  </c:pt>
                  <c:pt idx="3">
                    <c:v>4.6940346720871995</c:v>
                  </c:pt>
                  <c:pt idx="4">
                    <c:v>2.8897912466712068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arvutused'!$V$32:$Z$32</c:f>
              <c:numCache>
                <c:formatCode>0.00</c:formatCode>
                <c:ptCount val="5"/>
                <c:pt idx="0">
                  <c:v>87.56699955020116</c:v>
                </c:pt>
                <c:pt idx="1">
                  <c:v>41.746745414355061</c:v>
                </c:pt>
                <c:pt idx="2">
                  <c:v>27.312323162313582</c:v>
                </c:pt>
                <c:pt idx="3">
                  <c:v>13.804360311425025</c:v>
                </c:pt>
                <c:pt idx="4">
                  <c:v>8.919274586682258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0-4A65-A6CE-107DDE98556C}"/>
            </c:ext>
          </c:extLst>
        </c:ser>
        <c:ser>
          <c:idx val="4"/>
          <c:order val="3"/>
          <c:tx>
            <c:strRef>
              <c:f>'IgG arvutused'!$U$33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3520924467774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30-4A65-A6CE-107DDE98556C}"/>
                </c:ext>
              </c:extLst>
            </c:dLbl>
            <c:dLbl>
              <c:idx val="4"/>
              <c:layout>
                <c:manualLayout>
                  <c:x val="0"/>
                  <c:y val="-4.6156313794109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arvutused'!$AA$33:$AE$33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14.876248341022842</c:v>
                  </c:pt>
                  <c:pt idx="2">
                    <c:v>10.832026428736768</c:v>
                  </c:pt>
                  <c:pt idx="3">
                    <c:v>5.9053193221346731</c:v>
                  </c:pt>
                  <c:pt idx="4">
                    <c:v>3.5366128436861071</c:v>
                  </c:pt>
                </c:numCache>
              </c:numRef>
            </c:plus>
            <c:minus>
              <c:numRef>
                <c:f>'IgG arvutused'!$AA$33:$AE$33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14.876248341022842</c:v>
                  </c:pt>
                  <c:pt idx="2">
                    <c:v>10.832026428736768</c:v>
                  </c:pt>
                  <c:pt idx="3">
                    <c:v>5.9053193221346731</c:v>
                  </c:pt>
                  <c:pt idx="4">
                    <c:v>3.5366128436861071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arvutused'!$V$33:$Z$33</c:f>
              <c:numCache>
                <c:formatCode>0.00</c:formatCode>
                <c:ptCount val="5"/>
                <c:pt idx="0">
                  <c:v>87.56699955020116</c:v>
                </c:pt>
                <c:pt idx="1">
                  <c:v>47.884080881207339</c:v>
                </c:pt>
                <c:pt idx="2">
                  <c:v>30.68574826928505</c:v>
                </c:pt>
                <c:pt idx="3">
                  <c:v>15.859656584967963</c:v>
                </c:pt>
                <c:pt idx="4">
                  <c:v>10.086553034433635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30-4A65-A6CE-107DDE98556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682467720"/>
        <c:axId val="682465752"/>
      </c:barChart>
      <c:catAx>
        <c:axId val="682467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Lüps</a:t>
                </a:r>
                <a:endParaRPr lang="et-EE" sz="1800"/>
              </a:p>
            </c:rich>
          </c:tx>
          <c:layout>
            <c:manualLayout>
              <c:xMode val="edge"/>
              <c:yMode val="edge"/>
              <c:x val="0.57879205209329176"/>
              <c:y val="0.89632102978478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2465752"/>
        <c:crosses val="autoZero"/>
        <c:auto val="0"/>
        <c:lblAlgn val="ctr"/>
        <c:lblOffset val="100"/>
        <c:noMultiLvlLbl val="0"/>
      </c:catAx>
      <c:valAx>
        <c:axId val="68246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IgG, g/kg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246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67785218436493"/>
          <c:y val="7.0312926751314758E-2"/>
          <c:w val="0.14815728407780804"/>
          <c:h val="0.36979221347331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5400000"/>
    <a:lstStyle/>
    <a:p>
      <a:pPr>
        <a:defRPr sz="1400"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CF852CB-0215-965E-E6FB-B7D0A5CE3B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3303640-DBA9-2D5B-A9D7-DBCE9B3B0C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F05D0A70-135E-A483-F4CB-05D5249310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54AD41AB-E728-4F6A-AFBA-F50405E66B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844F92-A693-47A5-923A-005B8874C779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28F509A-F9E8-EAB9-5825-93A3A143E2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5FB662A-F1B2-9015-34E0-0986A7F6D5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4251C5E-45F8-ACA2-C357-65722F6F0D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AAC7B5E5-7F2E-CD3B-848A-43CD58ADDA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4D2E3055-DE29-8CC1-7FA7-A9EC8B54C6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CDD8ABDC-FDCF-78F8-3E7A-4A73842B2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664D9F-ACF9-44EC-8C8D-21D8EA1AC47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4857BC4-C413-1D4C-067D-0B8C68780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A04171-364C-4F43-8DDA-DF62E43FD956}" type="slidenum">
              <a:rPr lang="et-EE" altLang="et-E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t-EE" altLang="et-EE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1E11DDB-379F-5092-2080-0C0E929F8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0D7456-333C-B764-201C-9A42359FF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t-EE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Niipalju</a:t>
            </a:r>
            <a:r>
              <a:rPr lang="en-GB" dirty="0"/>
              <a:t> </a:t>
            </a:r>
            <a:r>
              <a:rPr lang="en-GB" dirty="0" err="1"/>
              <a:t>siis</a:t>
            </a:r>
            <a:r>
              <a:rPr lang="en-GB" dirty="0"/>
              <a:t> </a:t>
            </a:r>
            <a:r>
              <a:rPr lang="en-GB" dirty="0" err="1"/>
              <a:t>uuritud</a:t>
            </a:r>
            <a:r>
              <a:rPr lang="en-GB" dirty="0"/>
              <a:t> </a:t>
            </a:r>
            <a:r>
              <a:rPr lang="en-GB" dirty="0" err="1"/>
              <a:t>üleminekupiima</a:t>
            </a:r>
            <a:r>
              <a:rPr lang="en-GB" dirty="0"/>
              <a:t> </a:t>
            </a:r>
            <a:r>
              <a:rPr lang="en-GB" dirty="0" err="1"/>
              <a:t>koostisest</a:t>
            </a:r>
            <a:r>
              <a:rPr lang="en-GB" dirty="0"/>
              <a:t>… </a:t>
            </a:r>
            <a:r>
              <a:rPr lang="en-GB" dirty="0" err="1"/>
              <a:t>nüüd</a:t>
            </a:r>
            <a:r>
              <a:rPr lang="en-GB" dirty="0"/>
              <a:t> Ig </a:t>
            </a:r>
            <a:r>
              <a:rPr lang="en-GB" dirty="0" err="1"/>
              <a:t>preparaadi</a:t>
            </a:r>
            <a:r>
              <a:rPr lang="en-GB" dirty="0"/>
              <a:t> </a:t>
            </a:r>
            <a:r>
              <a:rPr lang="en-GB" dirty="0" err="1"/>
              <a:t>valmistamise</a:t>
            </a:r>
            <a:r>
              <a:rPr lang="en-GB" dirty="0"/>
              <a:t> </a:t>
            </a:r>
            <a:r>
              <a:rPr lang="en-GB" dirty="0" err="1"/>
              <a:t>tehnoloogiast</a:t>
            </a:r>
            <a:r>
              <a:rPr lang="en-GB" dirty="0"/>
              <a:t>…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557A-56F2-40EC-B47B-27C11F6195C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62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8CAEAA3-75B6-162F-B053-6A7E3F4AF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13FA4-1981-45F2-8142-EED9813A339C}" type="slidenum">
              <a:rPr lang="et-EE" altLang="et-EE" smtClean="0"/>
              <a:pPr>
                <a:spcBef>
                  <a:spcPct val="0"/>
                </a:spcBef>
              </a:pPr>
              <a:t>3</a:t>
            </a:fld>
            <a:endParaRPr lang="et-EE" altLang="et-E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B8912A9-83D9-60F6-073A-579E37F8A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346D848-BD4E-1DB3-A4B3-17C504487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t-EE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Võrdluseks</a:t>
            </a:r>
            <a:r>
              <a:rPr lang="en-GB" dirty="0"/>
              <a:t> on </a:t>
            </a:r>
            <a:r>
              <a:rPr lang="en-GB" dirty="0" err="1"/>
              <a:t>toodud</a:t>
            </a:r>
            <a:r>
              <a:rPr lang="en-GB" dirty="0"/>
              <a:t> ka </a:t>
            </a:r>
            <a:r>
              <a:rPr lang="en-GB" dirty="0" err="1"/>
              <a:t>ühe</a:t>
            </a:r>
            <a:r>
              <a:rPr lang="en-GB" dirty="0"/>
              <a:t> </a:t>
            </a:r>
            <a:r>
              <a:rPr lang="en-GB" dirty="0" err="1"/>
              <a:t>farmi</a:t>
            </a:r>
            <a:r>
              <a:rPr lang="en-GB" dirty="0"/>
              <a:t> </a:t>
            </a:r>
            <a:r>
              <a:rPr lang="en-GB" dirty="0" err="1"/>
              <a:t>esimese</a:t>
            </a:r>
            <a:r>
              <a:rPr lang="en-GB" dirty="0"/>
              <a:t> </a:t>
            </a:r>
            <a:r>
              <a:rPr lang="en-GB" dirty="0" err="1"/>
              <a:t>lüpsi</a:t>
            </a:r>
            <a:r>
              <a:rPr lang="en-GB" dirty="0"/>
              <a:t> </a:t>
            </a:r>
            <a:r>
              <a:rPr lang="en-GB" dirty="0" err="1"/>
              <a:t>ehk</a:t>
            </a:r>
            <a:r>
              <a:rPr lang="en-GB" dirty="0"/>
              <a:t> </a:t>
            </a:r>
            <a:r>
              <a:rPr lang="en-GB" dirty="0" err="1"/>
              <a:t>ternespiima</a:t>
            </a:r>
            <a:r>
              <a:rPr lang="en-GB" dirty="0"/>
              <a:t> </a:t>
            </a:r>
            <a:r>
              <a:rPr lang="en-GB" dirty="0" err="1"/>
              <a:t>proovide</a:t>
            </a:r>
            <a:r>
              <a:rPr lang="en-GB" dirty="0"/>
              <a:t> </a:t>
            </a:r>
            <a:r>
              <a:rPr lang="en-GB" dirty="0" err="1"/>
              <a:t>tulemused</a:t>
            </a:r>
            <a:r>
              <a:rPr lang="en-GB" dirty="0"/>
              <a:t>. </a:t>
            </a:r>
            <a:r>
              <a:rPr lang="en-GB" dirty="0" err="1"/>
              <a:t>Rasva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laktoosi</a:t>
            </a:r>
            <a:r>
              <a:rPr lang="en-GB" dirty="0"/>
              <a:t> </a:t>
            </a:r>
            <a:r>
              <a:rPr lang="en-GB" dirty="0" err="1"/>
              <a:t>sisaldus</a:t>
            </a:r>
            <a:r>
              <a:rPr lang="en-GB" dirty="0"/>
              <a:t> </a:t>
            </a:r>
            <a:r>
              <a:rPr lang="en-GB" dirty="0" err="1"/>
              <a:t>lüpside</a:t>
            </a:r>
            <a:r>
              <a:rPr lang="en-GB" dirty="0"/>
              <a:t> </a:t>
            </a:r>
            <a:r>
              <a:rPr lang="en-GB" dirty="0" err="1"/>
              <a:t>lõikes</a:t>
            </a:r>
            <a:r>
              <a:rPr lang="en-GB" dirty="0"/>
              <a:t> </a:t>
            </a:r>
            <a:r>
              <a:rPr lang="en-GB" dirty="0" err="1"/>
              <a:t>üsna</a:t>
            </a:r>
            <a:r>
              <a:rPr lang="en-GB" dirty="0"/>
              <a:t> </a:t>
            </a:r>
            <a:r>
              <a:rPr lang="en-GB" dirty="0" err="1"/>
              <a:t>stabiilne</a:t>
            </a:r>
            <a:r>
              <a:rPr lang="en-GB" dirty="0"/>
              <a:t>. </a:t>
            </a:r>
            <a:r>
              <a:rPr lang="en-GB" dirty="0" err="1"/>
              <a:t>Valk</a:t>
            </a:r>
            <a:r>
              <a:rPr lang="en-GB" dirty="0"/>
              <a:t> </a:t>
            </a:r>
            <a:r>
              <a:rPr lang="en-GB" dirty="0" err="1"/>
              <a:t>seevastu</a:t>
            </a:r>
            <a:r>
              <a:rPr lang="en-GB" dirty="0"/>
              <a:t> </a:t>
            </a:r>
            <a:r>
              <a:rPr lang="en-GB" dirty="0" err="1"/>
              <a:t>mitte</a:t>
            </a:r>
            <a:r>
              <a:rPr lang="en-GB" dirty="0"/>
              <a:t>.</a:t>
            </a:r>
          </a:p>
          <a:p>
            <a:r>
              <a:rPr lang="en-GB" dirty="0" err="1"/>
              <a:t>Numbrid</a:t>
            </a:r>
            <a:r>
              <a:rPr lang="en-GB" dirty="0"/>
              <a:t> </a:t>
            </a:r>
            <a:r>
              <a:rPr lang="en-GB" dirty="0" err="1"/>
              <a:t>polegi</a:t>
            </a:r>
            <a:r>
              <a:rPr lang="en-GB" dirty="0"/>
              <a:t> </a:t>
            </a:r>
            <a:r>
              <a:rPr lang="en-GB" dirty="0" err="1"/>
              <a:t>siin</a:t>
            </a:r>
            <a:r>
              <a:rPr lang="en-GB" dirty="0"/>
              <a:t> </a:t>
            </a:r>
            <a:r>
              <a:rPr lang="en-GB" dirty="0" err="1"/>
              <a:t>nii</a:t>
            </a:r>
            <a:r>
              <a:rPr lang="en-GB" dirty="0"/>
              <a:t> </a:t>
            </a:r>
            <a:r>
              <a:rPr lang="en-GB" dirty="0" err="1"/>
              <a:t>olulised</a:t>
            </a:r>
            <a:r>
              <a:rPr lang="en-GB" dirty="0"/>
              <a:t>, </a:t>
            </a:r>
            <a:r>
              <a:rPr lang="en-GB" dirty="0" err="1"/>
              <a:t>pigem</a:t>
            </a:r>
            <a:r>
              <a:rPr lang="en-GB" dirty="0"/>
              <a:t> </a:t>
            </a:r>
            <a:r>
              <a:rPr lang="en-GB" dirty="0" err="1"/>
              <a:t>tahan</a:t>
            </a:r>
            <a:r>
              <a:rPr lang="en-GB" dirty="0"/>
              <a:t> </a:t>
            </a:r>
            <a:r>
              <a:rPr lang="en-GB" dirty="0" err="1"/>
              <a:t>demonstreerida</a:t>
            </a:r>
            <a:r>
              <a:rPr lang="en-GB" dirty="0"/>
              <a:t> </a:t>
            </a:r>
            <a:r>
              <a:rPr lang="en-GB" dirty="0" err="1"/>
              <a:t>millises</a:t>
            </a:r>
            <a:r>
              <a:rPr lang="en-GB" dirty="0"/>
              <a:t> </a:t>
            </a:r>
            <a:r>
              <a:rPr lang="en-GB" dirty="0" err="1"/>
              <a:t>koostise</a:t>
            </a:r>
            <a:r>
              <a:rPr lang="en-GB" dirty="0"/>
              <a:t> </a:t>
            </a:r>
            <a:r>
              <a:rPr lang="en-GB" dirty="0" err="1"/>
              <a:t>fraktsioonis</a:t>
            </a:r>
            <a:r>
              <a:rPr lang="en-GB" dirty="0"/>
              <a:t> </a:t>
            </a:r>
            <a:r>
              <a:rPr lang="en-GB" dirty="0" err="1"/>
              <a:t>üleminekupiim</a:t>
            </a:r>
            <a:r>
              <a:rPr lang="en-GB" dirty="0"/>
              <a:t> </a:t>
            </a:r>
            <a:r>
              <a:rPr lang="en-GB" dirty="0" err="1"/>
              <a:t>eelkõige</a:t>
            </a:r>
            <a:r>
              <a:rPr lang="en-GB" dirty="0"/>
              <a:t> </a:t>
            </a:r>
            <a:r>
              <a:rPr lang="en-GB" dirty="0" err="1"/>
              <a:t>muutub</a:t>
            </a:r>
            <a:r>
              <a:rPr lang="en-GB" dirty="0"/>
              <a:t> – </a:t>
            </a:r>
            <a:r>
              <a:rPr lang="en-GB" dirty="0" err="1"/>
              <a:t>valk</a:t>
            </a:r>
            <a:r>
              <a:rPr lang="en-GB" dirty="0"/>
              <a:t>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557A-56F2-40EC-B47B-27C11F6195C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876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Valgu</a:t>
            </a:r>
            <a:r>
              <a:rPr lang="en-GB" dirty="0"/>
              <a:t> </a:t>
            </a:r>
            <a:r>
              <a:rPr lang="en-GB" dirty="0" err="1"/>
              <a:t>fraktsiooni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täpsemaks</a:t>
            </a:r>
            <a:r>
              <a:rPr lang="en-GB" dirty="0"/>
              <a:t> mines… </a:t>
            </a:r>
            <a:r>
              <a:rPr lang="en-GB" dirty="0" err="1"/>
              <a:t>siin</a:t>
            </a:r>
            <a:r>
              <a:rPr lang="en-GB" dirty="0"/>
              <a:t> IgG </a:t>
            </a:r>
            <a:r>
              <a:rPr lang="en-GB" dirty="0" err="1"/>
              <a:t>lüpside</a:t>
            </a:r>
            <a:r>
              <a:rPr lang="en-GB" dirty="0"/>
              <a:t> </a:t>
            </a:r>
            <a:r>
              <a:rPr lang="en-GB" dirty="0" err="1"/>
              <a:t>lõikes</a:t>
            </a:r>
            <a:r>
              <a:rPr lang="en-GB" dirty="0"/>
              <a:t>. </a:t>
            </a:r>
          </a:p>
          <a:p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Immunoglobuliinide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sisaldus ja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Brix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näitaja vähenesid igal järgneval lüpsil statistiliselt oluliselt (p&lt;0,001). Lautadest olid piima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immunoglobuliinide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sisaldus ja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Brix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näitaja kõrgemad Lauda 1 ja Lauda 2 lehmade piimaproovides ning madalamad Lauda 3 piimaproovides (Tabel).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/>
              <a:t>Brix </a:t>
            </a:r>
            <a:r>
              <a:rPr lang="en-GB" dirty="0" err="1"/>
              <a:t>lahustunud</a:t>
            </a:r>
            <a:r>
              <a:rPr lang="en-GB" dirty="0"/>
              <a:t> KA, %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557A-56F2-40EC-B47B-27C11F6195C5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678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64D9F-ACF9-44EC-8C8D-21D8EA1AC47B}" type="slidenum">
              <a:rPr lang="et-EE" altLang="et-EE" smtClean="0"/>
              <a:pPr>
                <a:defRPr/>
              </a:pPr>
              <a:t>13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6444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6795722-2116-FCDD-4858-C1A2CAA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9F305A2-39D8-C569-6DFB-DD8F8243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950C938-001C-C553-49C1-32354E94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A8CC-079E-4A44-B3AC-97D9C640AB18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375875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5DA4E78-C3E6-35A5-F0EA-472DAFD7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94777E-E757-AFCE-10AE-7A9F44C0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B616997-1AE1-DF86-CAC9-ED95A279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C7B5-9119-482B-A07E-C70C11AC2C21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1141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3CDA552-0819-3F42-B794-78FE8358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59F3109-85E0-D71C-EEAF-B48017B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4D9642B-3B06-100D-1656-6230E9A1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7C4C-6C38-4B89-8106-E1BCDB255C63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18182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B90C8AE-89E3-E1F3-7F89-E5DD82FB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24AAD9-F009-6CF0-7B52-BA5D2547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B1104CA-92EC-96F5-D613-B7692B2B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2125-42EB-47D2-A45A-E505BA801510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220798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A9052A2-914F-69B5-168F-B72FF74B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66B4858-6999-E762-0086-20EC6657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ABE8417-047E-FA48-B6E6-024C4EEF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9467-A310-410C-80FC-349CD9309CDC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348496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E27C174C-09BF-65CA-64EA-FA88C51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D29A5CE3-1AA2-4BB8-B9D6-D016BB49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DE2629D5-CC7C-EAC2-73F7-303D232C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B8A9-DFFB-404E-8E5A-8BA267B6B4A5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262913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3">
            <a:extLst>
              <a:ext uri="{FF2B5EF4-FFF2-40B4-BE49-F238E27FC236}">
                <a16:creationId xmlns:a16="http://schemas.microsoft.com/office/drawing/2014/main" id="{4D146085-725B-3F6A-CCB9-32265A5A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Jaluse kohatäide 4">
            <a:extLst>
              <a:ext uri="{FF2B5EF4-FFF2-40B4-BE49-F238E27FC236}">
                <a16:creationId xmlns:a16="http://schemas.microsoft.com/office/drawing/2014/main" id="{CB2ED6BA-B9E9-FB95-6D0D-1BECBAF1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aidinumbri kohatäide 5">
            <a:extLst>
              <a:ext uri="{FF2B5EF4-FFF2-40B4-BE49-F238E27FC236}">
                <a16:creationId xmlns:a16="http://schemas.microsoft.com/office/drawing/2014/main" id="{36C78288-91D1-8AB1-0547-24FA25D3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14E0-5C51-4880-9059-5AC7B76CC4F7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249191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3">
            <a:extLst>
              <a:ext uri="{FF2B5EF4-FFF2-40B4-BE49-F238E27FC236}">
                <a16:creationId xmlns:a16="http://schemas.microsoft.com/office/drawing/2014/main" id="{9EC3132F-A928-DC53-0495-B481B2FE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Jaluse kohatäide 4">
            <a:extLst>
              <a:ext uri="{FF2B5EF4-FFF2-40B4-BE49-F238E27FC236}">
                <a16:creationId xmlns:a16="http://schemas.microsoft.com/office/drawing/2014/main" id="{44402886-E6DC-2D13-0002-15699692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aidinumbri kohatäide 5">
            <a:extLst>
              <a:ext uri="{FF2B5EF4-FFF2-40B4-BE49-F238E27FC236}">
                <a16:creationId xmlns:a16="http://schemas.microsoft.com/office/drawing/2014/main" id="{7390776E-E775-A7C8-FB31-D1419E30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21B2-4CC1-4807-AC10-679FD6ABE8C4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224393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>
            <a:extLst>
              <a:ext uri="{FF2B5EF4-FFF2-40B4-BE49-F238E27FC236}">
                <a16:creationId xmlns:a16="http://schemas.microsoft.com/office/drawing/2014/main" id="{DDBF5E43-DE1E-D8D8-1434-CCFC8189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Jaluse kohatäide 4">
            <a:extLst>
              <a:ext uri="{FF2B5EF4-FFF2-40B4-BE49-F238E27FC236}">
                <a16:creationId xmlns:a16="http://schemas.microsoft.com/office/drawing/2014/main" id="{DBDBB295-21FF-3EED-EAA8-EE4D384C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aidinumbri kohatäide 5">
            <a:extLst>
              <a:ext uri="{FF2B5EF4-FFF2-40B4-BE49-F238E27FC236}">
                <a16:creationId xmlns:a16="http://schemas.microsoft.com/office/drawing/2014/main" id="{5174CCDE-9A4F-8857-65EA-9DC33829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CA84-E8AF-48F6-AD9A-70C2322AF9A6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32620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286FE722-70A6-0E09-5B3A-AC9D0E91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327F4FD3-CDBC-453E-84DA-0317AC59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1454F917-4624-832A-918E-6611C16F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B1EE-2031-4E42-BF44-DC7F0F8E5039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269952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B31384ED-895C-52B0-8DC4-6EB08524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2D010B13-DB6C-A4DA-C10F-8FC34EF0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E8042760-A64F-42AF-D2F3-126E95DB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7DBB-C044-4154-9DDF-7EC586B1A034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  <p:extLst>
      <p:ext uri="{BB962C8B-B14F-4D97-AF65-F5344CB8AC3E}">
        <p14:creationId xmlns:p14="http://schemas.microsoft.com/office/powerpoint/2010/main" val="19117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>
            <a:extLst>
              <a:ext uri="{FF2B5EF4-FFF2-40B4-BE49-F238E27FC236}">
                <a16:creationId xmlns:a16="http://schemas.microsoft.com/office/drawing/2014/main" id="{FB6F4D65-4C0A-1440-3190-039E56D0C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Klõpsake juhteksemplari pealkirja laadi redigeerimiseks</a:t>
            </a:r>
            <a:endParaRPr lang="en-US" altLang="en-US"/>
          </a:p>
        </p:txBody>
      </p:sp>
      <p:sp>
        <p:nvSpPr>
          <p:cNvPr id="1027" name="Teksti kohatäide 2">
            <a:extLst>
              <a:ext uri="{FF2B5EF4-FFF2-40B4-BE49-F238E27FC236}">
                <a16:creationId xmlns:a16="http://schemas.microsoft.com/office/drawing/2014/main" id="{453FAB94-F086-671F-9749-76E8FD353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Klõpsake juhteksemplari tekstilaadide redigeerimiseks</a:t>
            </a:r>
          </a:p>
          <a:p>
            <a:pPr lvl="1"/>
            <a:r>
              <a:rPr lang="et-EE" altLang="en-US"/>
              <a:t>Teine tase</a:t>
            </a:r>
          </a:p>
          <a:p>
            <a:pPr lvl="2"/>
            <a:r>
              <a:rPr lang="et-EE" altLang="en-US"/>
              <a:t>Kolmas tase</a:t>
            </a:r>
          </a:p>
          <a:p>
            <a:pPr lvl="3"/>
            <a:r>
              <a:rPr lang="et-EE" altLang="en-US"/>
              <a:t>Neljas tase</a:t>
            </a:r>
          </a:p>
          <a:p>
            <a:pPr lvl="4"/>
            <a:r>
              <a:rPr lang="et-EE" altLang="en-US"/>
              <a:t>Viies tase</a:t>
            </a:r>
            <a:endParaRPr lang="en-US" alt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3C75551-2808-50D4-69C7-2E9ED1E87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D840DA-532E-BC40-149C-E0F97F5CB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D00771F-57DF-6DF9-CBA4-66AFEA4F6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78CD23-CEC7-4A12-A60E-7DF828F4A66E}" type="slidenum">
              <a:rPr lang="fi-FI" altLang="et-EE"/>
              <a:pPr>
                <a:defRPr/>
              </a:pPr>
              <a:t>‹#›</a:t>
            </a:fld>
            <a:endParaRPr lang="fi-FI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C358CA-EF38-3F08-7F25-74725EF614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t-EE" altLang="en-US" sz="4400"/>
              <a:t>Lehmade üleminekupiimast eraldatud IgG söödalisandi kasutamine võõrdepõrsaste kasvu, tervise ja arengu parandamiseks</a:t>
            </a:r>
            <a:endParaRPr lang="en-GB" altLang="en-US" sz="4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1C57F-BF36-49BA-98FE-9BD766E779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t-EE" altLang="en-US" dirty="0"/>
              <a:t>Tõnis Jairus</a:t>
            </a:r>
          </a:p>
          <a:p>
            <a:pPr eaLnBrk="1" hangingPunct="1"/>
            <a:endParaRPr lang="et-EE" altLang="en-US" sz="700" dirty="0"/>
          </a:p>
          <a:p>
            <a:pPr eaLnBrk="1" hangingPunct="1"/>
            <a:r>
              <a:rPr lang="et-EE" altLang="en-US" dirty="0"/>
              <a:t>Anu Ait OÜ</a:t>
            </a:r>
            <a:endParaRPr lang="fi-FI" altLang="en-US" dirty="0"/>
          </a:p>
        </p:txBody>
      </p:sp>
      <p:pic>
        <p:nvPicPr>
          <p:cNvPr id="3" name="Pilt 2" descr="Pilt, millel on kujutatud kunst, Graafika, joonistamine&#10;&#10;Kirjeldus on genereeritud automaatselt">
            <a:extLst>
              <a:ext uri="{FF2B5EF4-FFF2-40B4-BE49-F238E27FC236}">
                <a16:creationId xmlns:a16="http://schemas.microsoft.com/office/drawing/2014/main" id="{4E2BA115-0197-2F06-2DBD-C07B3DAD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98" y="5322197"/>
            <a:ext cx="1508125" cy="1508125"/>
          </a:xfrm>
          <a:prstGeom prst="rect">
            <a:avLst/>
          </a:prstGeom>
        </p:spPr>
      </p:pic>
      <p:pic>
        <p:nvPicPr>
          <p:cNvPr id="5" name="Pilt 4" descr="Pilt, millel on kujutatud tekst, Graafika, Font, lõikepildid&#10;&#10;Kirjeldus on genereeritud automaatselt">
            <a:extLst>
              <a:ext uri="{FF2B5EF4-FFF2-40B4-BE49-F238E27FC236}">
                <a16:creationId xmlns:a16="http://schemas.microsoft.com/office/drawing/2014/main" id="{FC417263-97C8-A787-694B-E593DF9FF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11218"/>
            <a:ext cx="1508125" cy="1619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B2286A9-9667-8805-6742-9B126783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3500" kern="1200">
                <a:latin typeface="+mj-lt"/>
                <a:ea typeface="+mj-ea"/>
                <a:cs typeface="+mj-cs"/>
              </a:rPr>
              <a:t>Üleminekupiima koostis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C7D04454-2786-FC60-B7A4-7D4B32E8D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206487"/>
              </p:ext>
            </p:extLst>
          </p:nvPr>
        </p:nvGraphicFramePr>
        <p:xfrm>
          <a:off x="628650" y="2052052"/>
          <a:ext cx="7879845" cy="390604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002760">
                  <a:extLst>
                    <a:ext uri="{9D8B030D-6E8A-4147-A177-3AD203B41FA5}">
                      <a16:colId xmlns:a16="http://schemas.microsoft.com/office/drawing/2014/main" val="416407252"/>
                    </a:ext>
                  </a:extLst>
                </a:gridCol>
                <a:gridCol w="1651021">
                  <a:extLst>
                    <a:ext uri="{9D8B030D-6E8A-4147-A177-3AD203B41FA5}">
                      <a16:colId xmlns:a16="http://schemas.microsoft.com/office/drawing/2014/main" val="2888654332"/>
                    </a:ext>
                  </a:extLst>
                </a:gridCol>
                <a:gridCol w="877306">
                  <a:extLst>
                    <a:ext uri="{9D8B030D-6E8A-4147-A177-3AD203B41FA5}">
                      <a16:colId xmlns:a16="http://schemas.microsoft.com/office/drawing/2014/main" val="2893592708"/>
                    </a:ext>
                  </a:extLst>
                </a:gridCol>
                <a:gridCol w="926232">
                  <a:extLst>
                    <a:ext uri="{9D8B030D-6E8A-4147-A177-3AD203B41FA5}">
                      <a16:colId xmlns:a16="http://schemas.microsoft.com/office/drawing/2014/main" val="2303223260"/>
                    </a:ext>
                  </a:extLst>
                </a:gridCol>
                <a:gridCol w="905073">
                  <a:extLst>
                    <a:ext uri="{9D8B030D-6E8A-4147-A177-3AD203B41FA5}">
                      <a16:colId xmlns:a16="http://schemas.microsoft.com/office/drawing/2014/main" val="3797174750"/>
                    </a:ext>
                  </a:extLst>
                </a:gridCol>
                <a:gridCol w="1298328">
                  <a:extLst>
                    <a:ext uri="{9D8B030D-6E8A-4147-A177-3AD203B41FA5}">
                      <a16:colId xmlns:a16="http://schemas.microsoft.com/office/drawing/2014/main" val="1120837232"/>
                    </a:ext>
                  </a:extLst>
                </a:gridCol>
                <a:gridCol w="1219125">
                  <a:extLst>
                    <a:ext uri="{9D8B030D-6E8A-4147-A177-3AD203B41FA5}">
                      <a16:colId xmlns:a16="http://schemas.microsoft.com/office/drawing/2014/main" val="263336297"/>
                    </a:ext>
                  </a:extLst>
                </a:gridCol>
              </a:tblGrid>
              <a:tr h="75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Partii nr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Piima kogus, kg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Brix, %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Rasv, %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Valk, %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Kuivaine, %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700" b="1" cap="none" spc="0">
                          <a:solidFill>
                            <a:schemeClr val="tx1"/>
                          </a:solidFill>
                          <a:effectLst/>
                        </a:rPr>
                        <a:t>Laktoos, %</a:t>
                      </a:r>
                      <a:endParaRPr lang="et-EE" sz="17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72055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15,62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35202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12,6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4,93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4,43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14,72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4,53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32461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4,23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4,25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14,03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4,57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2612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4,61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4,52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14,56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4,66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90692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12,8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4,27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4,54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14,29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4,64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88028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13,7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5,08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5,15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15,52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15931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Keskmine*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160,0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25944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b="1" cap="none" spc="0">
                          <a:solidFill>
                            <a:schemeClr val="tx1"/>
                          </a:solidFill>
                          <a:effectLst/>
                        </a:rPr>
                        <a:t>St. hälve</a:t>
                      </a:r>
                      <a:endParaRPr lang="et-EE" sz="13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33,8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300" cap="none" spc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et-EE" sz="13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5" marR="58816" marT="15684" marB="1176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4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4E659A8-01C3-C619-6180-5837B0B1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3500" kern="1200">
                <a:latin typeface="+mj-lt"/>
                <a:ea typeface="+mj-ea"/>
                <a:cs typeface="+mj-cs"/>
              </a:rPr>
              <a:t>Vadaku kogus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F21034DC-FE20-8B0E-221B-86481BA3E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327600"/>
              </p:ext>
            </p:extLst>
          </p:nvPr>
        </p:nvGraphicFramePr>
        <p:xfrm>
          <a:off x="628650" y="2420545"/>
          <a:ext cx="7879845" cy="3169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114">
                  <a:extLst>
                    <a:ext uri="{9D8B030D-6E8A-4147-A177-3AD203B41FA5}">
                      <a16:colId xmlns:a16="http://schemas.microsoft.com/office/drawing/2014/main" val="3907580974"/>
                    </a:ext>
                  </a:extLst>
                </a:gridCol>
                <a:gridCol w="1184540">
                  <a:extLst>
                    <a:ext uri="{9D8B030D-6E8A-4147-A177-3AD203B41FA5}">
                      <a16:colId xmlns:a16="http://schemas.microsoft.com/office/drawing/2014/main" val="4230279087"/>
                    </a:ext>
                  </a:extLst>
                </a:gridCol>
                <a:gridCol w="726197">
                  <a:extLst>
                    <a:ext uri="{9D8B030D-6E8A-4147-A177-3AD203B41FA5}">
                      <a16:colId xmlns:a16="http://schemas.microsoft.com/office/drawing/2014/main" val="2219518242"/>
                    </a:ext>
                  </a:extLst>
                </a:gridCol>
                <a:gridCol w="839496">
                  <a:extLst>
                    <a:ext uri="{9D8B030D-6E8A-4147-A177-3AD203B41FA5}">
                      <a16:colId xmlns:a16="http://schemas.microsoft.com/office/drawing/2014/main" val="1995762349"/>
                    </a:ext>
                  </a:extLst>
                </a:gridCol>
                <a:gridCol w="769971">
                  <a:extLst>
                    <a:ext uri="{9D8B030D-6E8A-4147-A177-3AD203B41FA5}">
                      <a16:colId xmlns:a16="http://schemas.microsoft.com/office/drawing/2014/main" val="3463962779"/>
                    </a:ext>
                  </a:extLst>
                </a:gridCol>
                <a:gridCol w="1156215">
                  <a:extLst>
                    <a:ext uri="{9D8B030D-6E8A-4147-A177-3AD203B41FA5}">
                      <a16:colId xmlns:a16="http://schemas.microsoft.com/office/drawing/2014/main" val="1102468048"/>
                    </a:ext>
                  </a:extLst>
                </a:gridCol>
                <a:gridCol w="1086692">
                  <a:extLst>
                    <a:ext uri="{9D8B030D-6E8A-4147-A177-3AD203B41FA5}">
                      <a16:colId xmlns:a16="http://schemas.microsoft.com/office/drawing/2014/main" val="2418456613"/>
                    </a:ext>
                  </a:extLst>
                </a:gridCol>
                <a:gridCol w="826620">
                  <a:extLst>
                    <a:ext uri="{9D8B030D-6E8A-4147-A177-3AD203B41FA5}">
                      <a16:colId xmlns:a16="http://schemas.microsoft.com/office/drawing/2014/main" val="665959968"/>
                    </a:ext>
                  </a:extLst>
                </a:gridCol>
              </a:tblGrid>
              <a:tr h="60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Partii nr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Vadaku kogus, kg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Brix,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Rasv,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Valk,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Kuivaine,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Laktoos,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Tuhk, %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2205783697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I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81,7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0,98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2,08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4,27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0,87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2404904681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II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147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8,4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0,82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1,61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7,93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4,82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0,68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4084971040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III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153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0,82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1,39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7,67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4,93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0,53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2924002823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IV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120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8,5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0,84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1,57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7,93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4,86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0,66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3569189324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V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141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0,65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1,62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7,85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5,14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0,44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929830192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VI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135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9,1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2,26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8,51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3,78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1,17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3179609137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Keskmine*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129,6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0,9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1,8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8,0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4,6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0,7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1644232463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St. hälve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26,1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0,2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0,5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600">
                          <a:effectLst/>
                        </a:rPr>
                        <a:t>0,3</a:t>
                      </a:r>
                      <a:endParaRPr lang="et-E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8" marR="73158" marT="0" marB="0"/>
                </a:tc>
                <a:extLst>
                  <a:ext uri="{0D108BD9-81ED-4DB2-BD59-A6C34878D82A}">
                    <a16:rowId xmlns:a16="http://schemas.microsoft.com/office/drawing/2014/main" val="422058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6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78C4E6-57C2-BF57-7CDA-4C6D547D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Tegevused edasi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BF722D2-B9F1-F235-76F0-B558B7D49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Söötmis katse alates 5 veebruar</a:t>
            </a:r>
          </a:p>
          <a:p>
            <a:r>
              <a:rPr lang="et-EE" dirty="0" err="1"/>
              <a:t>Vet</a:t>
            </a:r>
            <a:r>
              <a:rPr lang="et-EE" dirty="0"/>
              <a:t> protseduurid iga nädal</a:t>
            </a:r>
          </a:p>
          <a:p>
            <a:r>
              <a:rPr lang="et-EE" dirty="0"/>
              <a:t>Tulemused esimeselt partiilt 26 veebruar</a:t>
            </a:r>
          </a:p>
          <a:p>
            <a:r>
              <a:rPr lang="et-EE" dirty="0"/>
              <a:t>Söötmiskatse lõpp 31 märts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Sisu kohatäide 5" descr="Pilt, millel on kujutatud maapind, Komposiitmaterjal, ehitis, redel&#10;&#10;Kirjeldus on genereeritud automaatselt">
            <a:extLst>
              <a:ext uri="{FF2B5EF4-FFF2-40B4-BE49-F238E27FC236}">
                <a16:creationId xmlns:a16="http://schemas.microsoft.com/office/drawing/2014/main" id="{D6353B5B-8D0B-116F-8A4F-BA3A539CD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578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1808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31EA9A5-28E9-6B8D-66B8-872F7BB1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Tänan tähelepanu eest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97B7143F-44FE-266D-724D-FFF33522C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361" y="1675227"/>
            <a:ext cx="729327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4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Sisu kohatäide 27" descr="Pilt, millel on kujutatud toas, kraanikauss, Torustikuseade, kraan&#10;&#10;Kirjeldus on genereeritud automaatselt">
            <a:extLst>
              <a:ext uri="{FF2B5EF4-FFF2-40B4-BE49-F238E27FC236}">
                <a16:creationId xmlns:a16="http://schemas.microsoft.com/office/drawing/2014/main" id="{BE849E61-813A-390B-A112-DB826EC43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14134" b="-3"/>
          <a:stretch/>
        </p:blipFill>
        <p:spPr>
          <a:xfrm>
            <a:off x="20" y="-1"/>
            <a:ext cx="2952298" cy="6309360"/>
          </a:xfrm>
          <a:prstGeom prst="rect">
            <a:avLst/>
          </a:prstGeom>
        </p:spPr>
      </p:pic>
      <p:sp useBgFill="1">
        <p:nvSpPr>
          <p:cNvPr id="53" name="Rectangle 36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7308" y="201352"/>
            <a:ext cx="5676441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B2B9046-8B02-498A-B693-A49CE1DF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53" y="443668"/>
            <a:ext cx="2153412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Ig-lisandi valmistamise tehnoloogia väljatöötamine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6776" y="89748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40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58033" y="1241482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ontent Placeholder 31">
            <a:extLst>
              <a:ext uri="{FF2B5EF4-FFF2-40B4-BE49-F238E27FC236}">
                <a16:creationId xmlns:a16="http://schemas.microsoft.com/office/drawing/2014/main" id="{11EE67A8-2DE7-9890-7C71-929A98AC8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543" y="443668"/>
            <a:ext cx="278434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/>
            <a:endParaRPr lang="en-US" sz="150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3D5442B-6A7C-407A-B4A3-624E852974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98" r="11037" b="-2"/>
          <a:stretch/>
        </p:blipFill>
        <p:spPr>
          <a:xfrm>
            <a:off x="3116776" y="2573434"/>
            <a:ext cx="2942082" cy="3735926"/>
          </a:xfrm>
          <a:prstGeom prst="rect">
            <a:avLst/>
          </a:prstGeom>
        </p:spPr>
      </p:pic>
      <p:pic>
        <p:nvPicPr>
          <p:cNvPr id="8" name="Sisu kohatäide 7" descr="Pilt, millel on kujutatud toas, puuder, metall, maapind&#10;&#10;Kirjeldus on genereeritud automaatselt">
            <a:extLst>
              <a:ext uri="{FF2B5EF4-FFF2-40B4-BE49-F238E27FC236}">
                <a16:creationId xmlns:a16="http://schemas.microsoft.com/office/drawing/2014/main" id="{90399254-90F1-837D-70DA-7FD86CEEB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r="3" b="3"/>
          <a:stretch/>
        </p:blipFill>
        <p:spPr>
          <a:xfrm>
            <a:off x="6218199" y="2560123"/>
            <a:ext cx="2925801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090358-1974-26E4-72F3-815F45B17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406400"/>
            <a:ext cx="7705725" cy="574675"/>
          </a:xfrm>
        </p:spPr>
        <p:txBody>
          <a:bodyPr/>
          <a:lstStyle/>
          <a:p>
            <a:pPr eaLnBrk="1" hangingPunct="1"/>
            <a:r>
              <a:rPr lang="et-EE" altLang="en-US" sz="2800" b="1"/>
              <a:t>Ternese IgG lisandi valmistamine</a:t>
            </a:r>
            <a:endParaRPr lang="en-GB" altLang="en-US" sz="2800" b="1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E8ECF29F-7F8C-1E26-8EC3-3D41ECA7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5794375"/>
            <a:ext cx="530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t-EE" altLang="et-EE">
                <a:latin typeface="Times New Roman" panose="02020603050405020304" pitchFamily="18" charset="0"/>
                <a:cs typeface="Calibri" panose="020F0502020204030204" pitchFamily="34" charset="0"/>
              </a:rPr>
              <a:t>Ternese IgG lisandi valmistamise tehnoloogiline skeem</a:t>
            </a:r>
            <a:endParaRPr lang="en-GB" altLang="et-EE"/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F7B6F340-C07B-7BB5-20EC-F9E8618C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318250"/>
            <a:ext cx="3294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t-EE" sz="1600" i="1"/>
              <a:t>Jõudu</a:t>
            </a:r>
            <a:r>
              <a:rPr lang="et-EE" altLang="et-EE" sz="1600" i="1"/>
              <a:t> ja </a:t>
            </a:r>
            <a:r>
              <a:rPr lang="en-GB" altLang="et-EE" sz="1600" i="1"/>
              <a:t>Sats</a:t>
            </a:r>
            <a:r>
              <a:rPr lang="et-EE" altLang="et-EE" sz="1600" i="1"/>
              <a:t> (2023) Projekti aruanne</a:t>
            </a:r>
            <a:endParaRPr lang="en-GB" altLang="et-EE" sz="1600" i="1"/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B9D885E0-70EA-20B0-98F1-885C6DDB0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81075"/>
            <a:ext cx="5469780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AA51D7-9C30-4384-9B21-7DD7E99B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7146"/>
            <a:ext cx="7886700" cy="994172"/>
          </a:xfrm>
        </p:spPr>
        <p:txBody>
          <a:bodyPr/>
          <a:lstStyle/>
          <a:p>
            <a:r>
              <a:rPr lang="en-GB" dirty="0" err="1"/>
              <a:t>Üleminekupiima</a:t>
            </a:r>
            <a:r>
              <a:rPr lang="en-GB" dirty="0"/>
              <a:t> </a:t>
            </a:r>
            <a:r>
              <a:rPr lang="en-GB" dirty="0" err="1"/>
              <a:t>koostis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118959-5166-4130-86EE-03B63FD4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/>
        </p:nvGraphicFramePr>
        <p:xfrm>
          <a:off x="859055" y="3347787"/>
          <a:ext cx="6973504" cy="2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/>
        </p:nvGraphicFramePr>
        <p:xfrm>
          <a:off x="0" y="1368027"/>
          <a:ext cx="4403558" cy="197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/>
        </p:nvGraphicFramePr>
        <p:xfrm>
          <a:off x="4572001" y="857250"/>
          <a:ext cx="4572002" cy="290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28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2FB734-5807-472E-B06A-6B6F921E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" y="1131366"/>
            <a:ext cx="4366550" cy="994172"/>
          </a:xfrm>
        </p:spPr>
        <p:txBody>
          <a:bodyPr/>
          <a:lstStyle/>
          <a:p>
            <a:r>
              <a:rPr lang="en-GB" dirty="0" err="1"/>
              <a:t>Üleminekupiima</a:t>
            </a:r>
            <a:r>
              <a:rPr lang="en-GB" dirty="0"/>
              <a:t> </a:t>
            </a:r>
            <a:r>
              <a:rPr lang="en-GB" dirty="0" err="1"/>
              <a:t>kvaliteet</a:t>
            </a:r>
            <a:r>
              <a:rPr lang="en-GB" dirty="0"/>
              <a:t> (Ig)</a:t>
            </a:r>
            <a:endParaRPr lang="et-EE" dirty="0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42750ACB-5DB7-4E4B-91DC-6640A80252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3836" y="2977639"/>
          <a:ext cx="5781557" cy="2917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953">
                  <a:extLst>
                    <a:ext uri="{9D8B030D-6E8A-4147-A177-3AD203B41FA5}">
                      <a16:colId xmlns:a16="http://schemas.microsoft.com/office/drawing/2014/main" val="4189113903"/>
                    </a:ext>
                  </a:extLst>
                </a:gridCol>
                <a:gridCol w="665039">
                  <a:extLst>
                    <a:ext uri="{9D8B030D-6E8A-4147-A177-3AD203B41FA5}">
                      <a16:colId xmlns:a16="http://schemas.microsoft.com/office/drawing/2014/main" val="1979428278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385510620"/>
                    </a:ext>
                  </a:extLst>
                </a:gridCol>
                <a:gridCol w="810926">
                  <a:extLst>
                    <a:ext uri="{9D8B030D-6E8A-4147-A177-3AD203B41FA5}">
                      <a16:colId xmlns:a16="http://schemas.microsoft.com/office/drawing/2014/main" val="785344111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2870804336"/>
                    </a:ext>
                  </a:extLst>
                </a:gridCol>
                <a:gridCol w="810926">
                  <a:extLst>
                    <a:ext uri="{9D8B030D-6E8A-4147-A177-3AD203B41FA5}">
                      <a16:colId xmlns:a16="http://schemas.microsoft.com/office/drawing/2014/main" val="2729328607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4121619379"/>
                    </a:ext>
                  </a:extLst>
                </a:gridCol>
              </a:tblGrid>
              <a:tr h="55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           </a:t>
                      </a:r>
                      <a:r>
                        <a:rPr lang="en-US" sz="1500" dirty="0" err="1">
                          <a:effectLst/>
                        </a:rPr>
                        <a:t>Lüps</a:t>
                      </a:r>
                      <a:endParaRPr lang="et-EE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65755085"/>
                  </a:ext>
                </a:extLst>
              </a:tr>
              <a:tr h="233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IgG, g/kg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14216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r>
                        <a:rPr lang="en-US" sz="1500" dirty="0">
                          <a:effectLst/>
                        </a:rPr>
                        <a:t> 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5826682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2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687487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r>
                        <a:rPr lang="en-US" sz="1500" dirty="0">
                          <a:effectLst/>
                        </a:rPr>
                        <a:t> 3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8558499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294333"/>
                  </a:ext>
                </a:extLst>
              </a:tr>
              <a:tr h="233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Brix, 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25748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1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238156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2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176753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3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13293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332854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3324828" y="857250"/>
          <a:ext cx="5694745" cy="22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08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C945F6-9E97-03BC-7B65-B89E8B1EA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76250"/>
            <a:ext cx="7886700" cy="1049338"/>
          </a:xfrm>
        </p:spPr>
        <p:txBody>
          <a:bodyPr/>
          <a:lstStyle/>
          <a:p>
            <a:pPr eaLnBrk="1" hangingPunct="1"/>
            <a:r>
              <a:rPr lang="et-EE" altLang="en-US" sz="4000" b="1"/>
              <a:t>Vasikate (7-15 päeva vanused) seerumi IgG sisaldus </a:t>
            </a:r>
            <a:endParaRPr lang="en-US" altLang="en-US" sz="4000" b="1"/>
          </a:p>
        </p:txBody>
      </p:sp>
      <p:graphicFrame>
        <p:nvGraphicFramePr>
          <p:cNvPr id="13315" name="Objekt 1">
            <a:extLst>
              <a:ext uri="{FF2B5EF4-FFF2-40B4-BE49-F238E27FC236}">
                <a16:creationId xmlns:a16="http://schemas.microsoft.com/office/drawing/2014/main" id="{FF36F1D1-34E2-FE71-73AE-5BC05AC66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706563"/>
          <a:ext cx="5688012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669374" imgH="2692513" progId="Prism8.Document">
                  <p:embed/>
                </p:oleObj>
              </mc:Choice>
              <mc:Fallback>
                <p:oleObj name="Prism 8" r:id="rId2" imgW="3669374" imgH="2692513" progId="Prism8.Document">
                  <p:embed/>
                  <p:pic>
                    <p:nvPicPr>
                      <p:cNvPr id="13315" name="Objekt 1">
                        <a:extLst>
                          <a:ext uri="{FF2B5EF4-FFF2-40B4-BE49-F238E27FC236}">
                            <a16:creationId xmlns:a16="http://schemas.microsoft.com/office/drawing/2014/main" id="{FF36F1D1-34E2-FE71-73AE-5BC05AC66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6563"/>
                        <a:ext cx="5688012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860999-7720-BDB7-6D76-7671F7D34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76250"/>
            <a:ext cx="7886700" cy="1049338"/>
          </a:xfrm>
        </p:spPr>
        <p:txBody>
          <a:bodyPr/>
          <a:lstStyle/>
          <a:p>
            <a:pPr eaLnBrk="1" hangingPunct="1"/>
            <a:r>
              <a:rPr lang="et-EE" altLang="en-US" sz="4000" b="1"/>
              <a:t>Antigeenide esinemine roojas</a:t>
            </a:r>
            <a:endParaRPr lang="en-US" altLang="en-US" sz="4000" b="1"/>
          </a:p>
        </p:txBody>
      </p:sp>
      <p:graphicFrame>
        <p:nvGraphicFramePr>
          <p:cNvPr id="15363" name="Objekt 2">
            <a:extLst>
              <a:ext uri="{FF2B5EF4-FFF2-40B4-BE49-F238E27FC236}">
                <a16:creationId xmlns:a16="http://schemas.microsoft.com/office/drawing/2014/main" id="{F0076622-4DBD-574C-E106-60D240E28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293813"/>
          <a:ext cx="7416800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676933" imgH="2422902" progId="Prism8.Document">
                  <p:embed/>
                </p:oleObj>
              </mc:Choice>
              <mc:Fallback>
                <p:oleObj name="Prism 8" r:id="rId2" imgW="3676933" imgH="2422902" progId="Prism8.Document">
                  <p:embed/>
                  <p:pic>
                    <p:nvPicPr>
                      <p:cNvPr id="15363" name="Objekt 2">
                        <a:extLst>
                          <a:ext uri="{FF2B5EF4-FFF2-40B4-BE49-F238E27FC236}">
                            <a16:creationId xmlns:a16="http://schemas.microsoft.com/office/drawing/2014/main" id="{F0076622-4DBD-574C-E106-60D240E28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93813"/>
                        <a:ext cx="7416800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1A37B-579D-A80A-17DB-0018612A7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t-EE" altLang="en-US" sz="4300" b="1"/>
              <a:t>Antigeenide esinemine roojas</a:t>
            </a:r>
            <a:endParaRPr lang="en-US" altLang="en-US" sz="4300" b="1"/>
          </a:p>
        </p:txBody>
      </p:sp>
      <p:grpSp>
        <p:nvGrpSpPr>
          <p:cNvPr id="64522" name="Group 6452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64523" name="Rectangle 6452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24" name="Rectangle 6452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26" name="Rectangle 645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736A38E-BA1C-6F8A-122F-4A46772DE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t-EE"/>
              <a:t>Kokku esines antigeene 59 vasikal 194-st (30%)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t-EE" sz="2100"/>
              <a:t>IgG lisandi rühmas 25 vasikal 101-st (24,8%)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t-EE" sz="2100"/>
              <a:t>Vadakupulbri rühmas 34 vasikal 93-st (36,6%)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/>
              <a:t>Rotaviirus – 32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/>
              <a:t>Krüptosporiidid – 26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i="1"/>
              <a:t>E. coli </a:t>
            </a:r>
            <a:r>
              <a:rPr lang="et-EE"/>
              <a:t>K99 – 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/>
              <a:t>Koroonaviirus – 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t-EE"/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t-EE"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7598A72-5F82-4CAA-5977-33FE48875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765175"/>
            <a:ext cx="7886700" cy="908050"/>
          </a:xfrm>
        </p:spPr>
        <p:txBody>
          <a:bodyPr/>
          <a:lstStyle/>
          <a:p>
            <a:pPr eaLnBrk="1" hangingPunct="1"/>
            <a:r>
              <a:rPr lang="et-EE" altLang="en-US" sz="3200" b="1"/>
              <a:t>Vasikate (n = 47) massi-iive 4-5 kuu vanuselt</a:t>
            </a:r>
            <a:endParaRPr lang="en-US" altLang="en-US" sz="3200" b="1"/>
          </a:p>
        </p:txBody>
      </p:sp>
      <p:graphicFrame>
        <p:nvGraphicFramePr>
          <p:cNvPr id="17411" name="Objekt 1">
            <a:extLst>
              <a:ext uri="{FF2B5EF4-FFF2-40B4-BE49-F238E27FC236}">
                <a16:creationId xmlns:a16="http://schemas.microsoft.com/office/drawing/2014/main" id="{CC323793-91A9-A3EB-F1DF-947FBBE886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488" y="1584325"/>
          <a:ext cx="7248525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801837" imgH="2483735" progId="Prism8.Document">
                  <p:embed/>
                </p:oleObj>
              </mc:Choice>
              <mc:Fallback>
                <p:oleObj name="Prism 8" r:id="rId2" imgW="3801837" imgH="2483735" progId="Prism8.Document">
                  <p:embed/>
                  <p:pic>
                    <p:nvPicPr>
                      <p:cNvPr id="17411" name="Objekt 1">
                        <a:extLst>
                          <a:ext uri="{FF2B5EF4-FFF2-40B4-BE49-F238E27FC236}">
                            <a16:creationId xmlns:a16="http://schemas.microsoft.com/office/drawing/2014/main" id="{CC323793-91A9-A3EB-F1DF-947FBBE88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584325"/>
                        <a:ext cx="7248525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</TotalTime>
  <Words>525</Words>
  <Application>Microsoft Office PowerPoint</Application>
  <PresentationFormat>Ekraaniseanss (4:3)</PresentationFormat>
  <Paragraphs>246</Paragraphs>
  <Slides>13</Slides>
  <Notes>6</Notes>
  <HiddenSlides>0</HiddenSlides>
  <MMClips>0</MMClips>
  <ScaleCrop>false</ScaleCrop>
  <HeadingPairs>
    <vt:vector size="8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Office'i kujundus</vt:lpstr>
      <vt:lpstr>Prism 8</vt:lpstr>
      <vt:lpstr>Lehmade üleminekupiimast eraldatud IgG söödalisandi kasutamine võõrdepõrsaste kasvu, tervise ja arengu parandamiseks</vt:lpstr>
      <vt:lpstr>Ig-lisandi valmistamise tehnoloogia väljatöötamine</vt:lpstr>
      <vt:lpstr>Ternese IgG lisandi valmistamine</vt:lpstr>
      <vt:lpstr>Üleminekupiima koostis</vt:lpstr>
      <vt:lpstr>Üleminekupiima kvaliteet (Ig)</vt:lpstr>
      <vt:lpstr>Vasikate (7-15 päeva vanused) seerumi IgG sisaldus </vt:lpstr>
      <vt:lpstr>Antigeenide esinemine roojas</vt:lpstr>
      <vt:lpstr>Antigeenide esinemine roojas</vt:lpstr>
      <vt:lpstr>Vasikate (n = 47) massi-iive 4-5 kuu vanuselt</vt:lpstr>
      <vt:lpstr>Üleminekupiima koostis</vt:lpstr>
      <vt:lpstr>Vadaku kogus</vt:lpstr>
      <vt:lpstr>Tegevused edasi</vt:lpstr>
      <vt:lpstr>Tänan tähelepanu eest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Akuutse faasi proteiinide kasutamine loomaarstiteaduses</dc:title>
  <dc:creator>Toomas Orro</dc:creator>
  <cp:lastModifiedBy>Tõnis Jairus</cp:lastModifiedBy>
  <cp:revision>219</cp:revision>
  <dcterms:created xsi:type="dcterms:W3CDTF">2006-03-01T07:56:25Z</dcterms:created>
  <dcterms:modified xsi:type="dcterms:W3CDTF">2025-01-15T06:58:44Z</dcterms:modified>
</cp:coreProperties>
</file>